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2" r:id="rId2"/>
  </p:sldIdLst>
  <p:sldSz cx="9144000" cy="6858000" type="screen4x3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astian Eggers" initials="S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50" autoAdjust="0"/>
    <p:restoredTop sz="97026" autoAdjust="0"/>
  </p:normalViewPr>
  <p:slideViewPr>
    <p:cSldViewPr snapToGrid="0">
      <p:cViewPr varScale="1">
        <p:scale>
          <a:sx n="108" d="100"/>
          <a:sy n="108" d="100"/>
        </p:scale>
        <p:origin x="1920" y="184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7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421EF4D-45B6-414B-9EE9-1C8B41E7BD96}" type="datetime1">
              <a:rPr lang="de-DE" smtClean="0"/>
              <a:t>19.02.21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50C98C3-EF17-4779-9FA2-89777B4952B0}" type="datetime1">
              <a:rPr lang="de-DE" smtClean="0"/>
              <a:t>19.02.21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dirty="0"/>
              <a:t>Formatvorlagen des Textmasters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2869989-EB00-4EE7-BCB5-25BDC5BB29F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4"/>
          <p:cNvGrpSpPr/>
          <p:nvPr userDrawn="1"/>
        </p:nvGrpSpPr>
        <p:grpSpPr bwMode="hidden">
          <a:xfrm>
            <a:off x="-1" y="0"/>
            <a:ext cx="9144002" cy="6858000"/>
            <a:chOff x="-1" y="0"/>
            <a:chExt cx="12192002" cy="6858000"/>
          </a:xfrm>
        </p:grpSpPr>
        <p:cxnSp>
          <p:nvCxnSpPr>
            <p:cNvPr id="6" name="Gerader Verbinde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r Verbinde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pe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Gerader Verbinde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r Verbinde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r Verbinde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pe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Gerader Verbinde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Gerader Verbinde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Gerader Verbinde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Gerader Verbinde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r Verbinde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Gerader Verbinde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r Verbinde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r Verbinde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r Verbinde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pe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Gerader Verbinde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r Verbinde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uppe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Gerader Verbinde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r Verbinde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r Verbinde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r Verbinde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r Verbinde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Gerader Verbinde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r Verbinde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52504" y="6047992"/>
            <a:ext cx="7203233" cy="4572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500" b="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  <p:cxnSp>
        <p:nvCxnSpPr>
          <p:cNvPr id="58" name="Gerader Verbinder 57"/>
          <p:cNvCxnSpPr>
            <a:cxnSpLocks/>
          </p:cNvCxnSpPr>
          <p:nvPr userDrawn="1"/>
        </p:nvCxnSpPr>
        <p:spPr>
          <a:xfrm>
            <a:off x="-15578" y="5909603"/>
            <a:ext cx="917487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itel 58">
            <a:extLst>
              <a:ext uri="{FF2B5EF4-FFF2-40B4-BE49-F238E27FC236}">
                <a16:creationId xmlns:a16="http://schemas.microsoft.com/office/drawing/2014/main" id="{51E8FCF3-0853-0648-8549-6FD807BF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6906985" y="489857"/>
            <a:ext cx="1265465" cy="5301343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71549" y="489857"/>
            <a:ext cx="5690508" cy="5301343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 dirty="0"/>
              <a:t>Sebastian Eggers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e 6"/>
          <p:cNvGrpSpPr/>
          <p:nvPr userDrawn="1"/>
        </p:nvGrpSpPr>
        <p:grpSpPr bwMode="hidden">
          <a:xfrm>
            <a:off x="-1" y="0"/>
            <a:ext cx="9144002" cy="6858000"/>
            <a:chOff x="-1" y="0"/>
            <a:chExt cx="12192002" cy="6858000"/>
          </a:xfrm>
        </p:grpSpPr>
        <p:cxnSp>
          <p:nvCxnSpPr>
            <p:cNvPr id="8" name="Gerader Verbinde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e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Gerader Verbinde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r Verbinde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r Verbinde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uppe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Gerader Verbinde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Gerader Verbinde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Gerader Verbinde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r Verbinde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Gerader Verbinde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Gerader Verbinde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r Verbinde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r Verbinde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r Verbinde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pe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Gerader Verbinde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uppe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Gerader Verbinde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r Verbinde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r Verbinde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r Verbinde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r Verbinde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Gerader Verbinde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r Verbinde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71550" y="2541573"/>
            <a:ext cx="7200900" cy="2743200"/>
          </a:xfrm>
        </p:spPr>
        <p:txBody>
          <a:bodyPr rtlCol="0" anchor="b">
            <a:normAutofit/>
          </a:bodyPr>
          <a:lstStyle>
            <a:lvl1pPr>
              <a:lnSpc>
                <a:spcPct val="85000"/>
              </a:lnSpc>
              <a:defRPr sz="45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550" y="5431536"/>
            <a:ext cx="7200900" cy="45720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cxnSp>
        <p:nvCxnSpPr>
          <p:cNvPr id="58" name="Gerader Verbinder 57"/>
          <p:cNvCxnSpPr/>
          <p:nvPr userDrawn="1"/>
        </p:nvCxnSpPr>
        <p:spPr>
          <a:xfrm>
            <a:off x="971550" y="5294175"/>
            <a:ext cx="7200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71550" y="1981200"/>
            <a:ext cx="3429000" cy="3810001"/>
          </a:xfrm>
        </p:spPr>
        <p:txBody>
          <a:bodyPr rtlCol="0">
            <a:normAutofit/>
          </a:bodyPr>
          <a:lstStyle>
            <a:lvl1pPr rtl="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43450" y="1981200"/>
            <a:ext cx="3429000" cy="3810001"/>
          </a:xfrm>
        </p:spPr>
        <p:txBody>
          <a:bodyPr rtlCol="0">
            <a:normAutofit/>
          </a:bodyPr>
          <a:lstStyle>
            <a:lvl1pPr rtl="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550" y="1818322"/>
            <a:ext cx="3429000" cy="641350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15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71550" y="2503714"/>
            <a:ext cx="3429000" cy="3287487"/>
          </a:xfrm>
        </p:spPr>
        <p:txBody>
          <a:bodyPr rtlCol="0">
            <a:normAutofit/>
          </a:bodyPr>
          <a:lstStyle>
            <a:lvl1pPr rtl="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43450" y="1818322"/>
            <a:ext cx="3429000" cy="641350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15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43450" y="2503714"/>
            <a:ext cx="3429000" cy="3287487"/>
          </a:xfrm>
        </p:spPr>
        <p:txBody>
          <a:bodyPr rtlCol="0">
            <a:normAutofit/>
          </a:bodyPr>
          <a:lstStyle>
            <a:lvl1pPr rtl="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pe 160"/>
          <p:cNvGrpSpPr/>
          <p:nvPr userDrawn="1"/>
        </p:nvGrpSpPr>
        <p:grpSpPr bwMode="hidden">
          <a:xfrm>
            <a:off x="-1" y="0"/>
            <a:ext cx="9144002" cy="6858000"/>
            <a:chOff x="-1" y="0"/>
            <a:chExt cx="12192002" cy="6858000"/>
          </a:xfrm>
        </p:grpSpPr>
        <p:cxnSp>
          <p:nvCxnSpPr>
            <p:cNvPr id="162" name="Gerader Verbinde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Gerader Verbinde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Gerader Verbinde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Gerader Verbinde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Gerader Verbinde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Gerader Verbinde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Gerader Verbinde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Gerader Verbinde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Gerader Verbinde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Gerader Verbinde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Gerader Verbinde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Gerader Verbinde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rader Verbinde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Gerader Verbinde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Gerader Verbinde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Gerader Verbinde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uppe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Gerader Verbinde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Gerader Verbinde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Gerader Verbinde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Gerader Verbinde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Gerader Verbinde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uppe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Gerader Verbinde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Gerader Verbinde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Gerader Verbinde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Gerader Verbinde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Gerader Verbinde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Gerader Verbinde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Gerader Verbinde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Gerader Verbinde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Gerader Verbinde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Gerader Verbinde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uppe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Gerader Verbinde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r Verbinde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Gerader Verbinde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Gerader Verbinde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Gerader Verbinde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uppe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Gerader Verbinde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Gerader Verbinde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Gerader Verbinde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Gerader Verbinde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Gerader Verbinde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Gerader Verbinde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Gerader Verbinde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Gerader Verbinde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r Verbinde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Gerader Verbinde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ußzeilenplatzhalter 2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212" name="Datumsplatzhalter 2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214" name="Foliennummernplatzhalter 2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Beschriftung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e 8"/>
          <p:cNvGrpSpPr/>
          <p:nvPr userDrawn="1"/>
        </p:nvGrpSpPr>
        <p:grpSpPr bwMode="hidden">
          <a:xfrm>
            <a:off x="-1" y="0"/>
            <a:ext cx="9144002" cy="6858000"/>
            <a:chOff x="-1" y="0"/>
            <a:chExt cx="12192002" cy="6858000"/>
          </a:xfrm>
        </p:grpSpPr>
        <p:cxnSp>
          <p:nvCxnSpPr>
            <p:cNvPr id="10" name="Gerader Verbinde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uppe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Gerader Verbinde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r Verbinde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r Verbinde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r Verbinde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uppe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Gerader Verbinde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r Verbinde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Gerader Verbinde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Gerader Verbinde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Gerader Verbinde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Gerader Verbinde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r Verbinde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r Verbinde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r Verbinde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pe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Gerader Verbinde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uppe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Gerader Verbinde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r Verbinde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r Verbinde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Gerader Verbinde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Gerader Verbinde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Gerader Verbinde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r Verbinde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hteck 6"/>
          <p:cNvSpPr/>
          <p:nvPr userDrawn="1"/>
        </p:nvSpPr>
        <p:spPr>
          <a:xfrm>
            <a:off x="0" y="0"/>
            <a:ext cx="54864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35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934864" y="571500"/>
            <a:ext cx="2743200" cy="2197100"/>
          </a:xfrm>
        </p:spPr>
        <p:txBody>
          <a:bodyPr rtlCol="0" anchor="b">
            <a:normAutofit/>
          </a:bodyPr>
          <a:lstStyle>
            <a:lvl1pPr>
              <a:defRPr sz="195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398" y="571500"/>
            <a:ext cx="4663440" cy="5715000"/>
          </a:xfrm>
        </p:spPr>
        <p:txBody>
          <a:bodyPr rtlCol="0">
            <a:normAutofit/>
          </a:bodyPr>
          <a:lstStyle>
            <a:lvl1pPr rtl="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4864" y="2995012"/>
            <a:ext cx="2743200" cy="2285950"/>
          </a:xfrm>
        </p:spPr>
        <p:txBody>
          <a:bodyPr rtlCol="0">
            <a:normAutofit/>
          </a:bodyPr>
          <a:lstStyle>
            <a:lvl1pPr marL="0" indent="0" rtl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cxnSp>
        <p:nvCxnSpPr>
          <p:cNvPr id="60" name="Gerader Verbinder 59"/>
          <p:cNvCxnSpPr/>
          <p:nvPr userDrawn="1"/>
        </p:nvCxnSpPr>
        <p:spPr>
          <a:xfrm>
            <a:off x="5942317" y="2895600"/>
            <a:ext cx="274448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Sebastian Eggers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e 7"/>
          <p:cNvGrpSpPr/>
          <p:nvPr/>
        </p:nvGrpSpPr>
        <p:grpSpPr bwMode="hidden">
          <a:xfrm>
            <a:off x="-1" y="0"/>
            <a:ext cx="9144002" cy="6858000"/>
            <a:chOff x="-1" y="0"/>
            <a:chExt cx="12192002" cy="6858000"/>
          </a:xfrm>
        </p:grpSpPr>
        <p:cxnSp>
          <p:nvCxnSpPr>
            <p:cNvPr id="9" name="Gerader Verbinde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pe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Gerader Verbinde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r Verbinde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r Verbinde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r Verbinde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uppe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Gerader Verbinde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Gerader Verbinde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r Verbinde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Gerader Verbinde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Gerader Verbinde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Gerader Verbinde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r Verbinde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r Verbinde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r Verbinde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pe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Gerader Verbinde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uppe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Gerader Verbinde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r Verbinde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r Verbinde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r Verbinde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Gerader Verbinde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Gerader Verbinde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r Verbinde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hteck 59"/>
          <p:cNvSpPr/>
          <p:nvPr/>
        </p:nvSpPr>
        <p:spPr>
          <a:xfrm>
            <a:off x="0" y="0"/>
            <a:ext cx="54864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350" dirty="0"/>
          </a:p>
        </p:txBody>
      </p:sp>
      <p:cxnSp>
        <p:nvCxnSpPr>
          <p:cNvPr id="59" name="Gerader Verbinder 58"/>
          <p:cNvCxnSpPr/>
          <p:nvPr/>
        </p:nvCxnSpPr>
        <p:spPr>
          <a:xfrm>
            <a:off x="5942317" y="2895600"/>
            <a:ext cx="274448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932170" y="576072"/>
            <a:ext cx="2743200" cy="2194560"/>
          </a:xfrm>
        </p:spPr>
        <p:txBody>
          <a:bodyPr rtlCol="0" anchor="b">
            <a:normAutofit/>
          </a:bodyPr>
          <a:lstStyle>
            <a:lvl1pPr>
              <a:defRPr sz="195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3309" y="-159"/>
            <a:ext cx="54864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2170" y="2999232"/>
            <a:ext cx="2743200" cy="2286000"/>
          </a:xfrm>
        </p:spPr>
        <p:txBody>
          <a:bodyPr rtlCol="0"/>
          <a:lstStyle>
            <a:lvl1pPr marL="0" indent="0" rtl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pe 95"/>
          <p:cNvGrpSpPr/>
          <p:nvPr userDrawn="1"/>
        </p:nvGrpSpPr>
        <p:grpSpPr bwMode="hidden">
          <a:xfrm>
            <a:off x="-1" y="-195943"/>
            <a:ext cx="9144002" cy="6858000"/>
            <a:chOff x="-1" y="0"/>
            <a:chExt cx="12192002" cy="6858000"/>
          </a:xfrm>
        </p:grpSpPr>
        <p:cxnSp>
          <p:nvCxnSpPr>
            <p:cNvPr id="97" name="Gerader Verbinde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r Verbinde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r Verbinde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Gerader Verbinde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r Verbinde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r Verbinde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Gerader Verbinde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Gerader Verbinde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Gerader Verbinde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Gerader Verbinde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r Verbinde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r Verbinde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r Verbinde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r Verbinde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r Verbinde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uppe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Gerader Verbinde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Gerader Verbinde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Gerader Verbinde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Gerader Verbinde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Gerader Verbinde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uppe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Gerader Verbinde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Gerader Verbinde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Gerader Verbinde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Gerader Verbinde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Gerader Verbinde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Gerader Verbinde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Gerader Verbinde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Gerader Verbinde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Gerader Verbinde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Gerader Verbinde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uppe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Gerader Verbinde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Gerader Verbinde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Gerader Verbinde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Gerader Verbinde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Gerader Verbinde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uppe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Gerader Verbinde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Gerader Verbinde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Gerader Verbinde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Gerader Verbinde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Gerader Verbinde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Gerader Verbinde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Gerader Verbinde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Gerader Verbinde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Gerader Verbinde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Gerader Verbinde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41848" y="265904"/>
            <a:ext cx="8228310" cy="822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343295"/>
            <a:ext cx="8228310" cy="4630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dirty="0"/>
              <a:t>Formatvorlagen des Textmasters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1" y="6289679"/>
            <a:ext cx="4596023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de-DE" dirty="0"/>
              <a:t>Sebastian Eggers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970531" y="6289679"/>
            <a:ext cx="72446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de-DE"/>
              <a:t>02.01.2019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8983" y="6289679"/>
            <a:ext cx="68916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9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34541" algn="l" defTabSz="6858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-137160" algn="l" defTabSz="6858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134541" algn="l" defTabSz="685800" rtl="0" eaLnBrk="1" latinLnBrk="0" hangingPunct="1">
        <a:lnSpc>
          <a:spcPct val="90000"/>
        </a:lnSpc>
        <a:spcBef>
          <a:spcPts val="45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indent="-137160" algn="l" defTabSz="685800" rtl="0" eaLnBrk="1" latinLnBrk="0" hangingPunct="1">
        <a:lnSpc>
          <a:spcPct val="90000"/>
        </a:lnSpc>
        <a:spcBef>
          <a:spcPts val="45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200150" indent="-134541" algn="l" defTabSz="685800" rtl="0" eaLnBrk="1" latinLnBrk="0" hangingPunct="1">
        <a:lnSpc>
          <a:spcPct val="90000"/>
        </a:lnSpc>
        <a:spcBef>
          <a:spcPts val="45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685800" rtl="0" eaLnBrk="1" latinLnBrk="0" hangingPunct="1">
        <a:lnSpc>
          <a:spcPct val="90000"/>
        </a:lnSpc>
        <a:spcBef>
          <a:spcPts val="45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408509" indent="0" algn="l" defTabSz="685800" rtl="0" eaLnBrk="1" latinLnBrk="0" hangingPunct="1">
        <a:lnSpc>
          <a:spcPct val="90000"/>
        </a:lnSpc>
        <a:spcBef>
          <a:spcPts val="45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67E735E-A02A-014B-800A-4BA421E673A2}"/>
              </a:ext>
            </a:extLst>
          </p:cNvPr>
          <p:cNvSpPr/>
          <p:nvPr/>
        </p:nvSpPr>
        <p:spPr>
          <a:xfrm>
            <a:off x="127187" y="5997211"/>
            <a:ext cx="8951169" cy="468802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500" b="1" dirty="0">
                <a:solidFill>
                  <a:schemeClr val="accent6"/>
                </a:solidFill>
              </a:rPr>
              <a:t>Meine Werte: </a:t>
            </a:r>
            <a:r>
              <a:rPr lang="de-DE" sz="1500" dirty="0">
                <a:solidFill>
                  <a:schemeClr val="accent6"/>
                </a:solidFill>
              </a:rPr>
              <a:t>Zielstrebigkeit • Disziplin • Ausdauer • Weiterentwicklung • Hilfsbereitschaft   </a:t>
            </a: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DDF59E5-3FC3-1B4A-AC93-08811157BD5A}"/>
              </a:ext>
            </a:extLst>
          </p:cNvPr>
          <p:cNvGrpSpPr/>
          <p:nvPr/>
        </p:nvGrpSpPr>
        <p:grpSpPr>
          <a:xfrm>
            <a:off x="118327" y="1462209"/>
            <a:ext cx="2160000" cy="1610432"/>
            <a:chOff x="633413" y="3073399"/>
            <a:chExt cx="1438734" cy="1637725"/>
          </a:xfrm>
        </p:grpSpPr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011FD978-4EB6-7C46-B6AC-D99CDD6387C7}"/>
                </a:ext>
              </a:extLst>
            </p:cNvPr>
            <p:cNvSpPr/>
            <p:nvPr/>
          </p:nvSpPr>
          <p:spPr>
            <a:xfrm>
              <a:off x="633413" y="3073399"/>
              <a:ext cx="1438734" cy="1637725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Hauptberuf</a:t>
              </a:r>
            </a:p>
          </p:txBody>
        </p:sp>
        <p:cxnSp>
          <p:nvCxnSpPr>
            <p:cNvPr id="32" name="Gerade Verbindung 31">
              <a:extLst>
                <a:ext uri="{FF2B5EF4-FFF2-40B4-BE49-F238E27FC236}">
                  <a16:creationId xmlns:a16="http://schemas.microsoft.com/office/drawing/2014/main" id="{666F1916-49CA-A04A-92D4-8DECC25A4CAF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33" name="Rectangle 36">
              <a:extLst>
                <a:ext uri="{FF2B5EF4-FFF2-40B4-BE49-F238E27FC236}">
                  <a16:creationId xmlns:a16="http://schemas.microsoft.com/office/drawing/2014/main" id="{9EAD793E-7682-9649-A337-09F9FE3FD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5" y="3545775"/>
              <a:ext cx="1332401" cy="902462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Team um 5 weitere Mitarbeiter erweitern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b="0" dirty="0"/>
                <a:t>Gehaltserhöhung/ Bonus mind. </a:t>
              </a:r>
              <a:r>
                <a:rPr lang="de-DE" sz="1400" dirty="0"/>
                <a:t>3</a:t>
              </a:r>
              <a:r>
                <a:rPr lang="de-DE" sz="1400" b="0" dirty="0"/>
                <a:t>.000 €</a:t>
              </a:r>
            </a:p>
          </p:txBody>
        </p: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CBF2A198-9580-C048-8EEC-96DFC50FBE1D}"/>
              </a:ext>
            </a:extLst>
          </p:cNvPr>
          <p:cNvGrpSpPr/>
          <p:nvPr/>
        </p:nvGrpSpPr>
        <p:grpSpPr>
          <a:xfrm>
            <a:off x="2380354" y="1460452"/>
            <a:ext cx="2160000" cy="1638394"/>
            <a:chOff x="633413" y="3073400"/>
            <a:chExt cx="1406035" cy="1600112"/>
          </a:xfrm>
        </p:grpSpPr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957E2DAD-C1D9-5B40-98BF-21B3EE36E86F}"/>
                </a:ext>
              </a:extLst>
            </p:cNvPr>
            <p:cNvSpPr/>
            <p:nvPr/>
          </p:nvSpPr>
          <p:spPr>
            <a:xfrm>
              <a:off x="633413" y="3073400"/>
              <a:ext cx="1406035" cy="160011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Immobilien</a:t>
              </a:r>
            </a:p>
          </p:txBody>
        </p:sp>
        <p:cxnSp>
          <p:nvCxnSpPr>
            <p:cNvPr id="51" name="Gerade Verbindung 50">
              <a:extLst>
                <a:ext uri="{FF2B5EF4-FFF2-40B4-BE49-F238E27FC236}">
                  <a16:creationId xmlns:a16="http://schemas.microsoft.com/office/drawing/2014/main" id="{AC99D7A2-07C8-6F45-835A-FA47A89DBF0C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52" name="Rectangle 36">
              <a:extLst>
                <a:ext uri="{FF2B5EF4-FFF2-40B4-BE49-F238E27FC236}">
                  <a16:creationId xmlns:a16="http://schemas.microsoft.com/office/drawing/2014/main" id="{4C940140-9561-AA4B-8286-0B9E7B7F1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5" y="3545775"/>
              <a:ext cx="1296000" cy="1102145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Objektbestand auf 18 Immobilien erhöhen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Leerstand unter 3%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Excel für Strategische Instandhaltung erstellt</a:t>
              </a:r>
            </a:p>
          </p:txBody>
        </p: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2434F4E-004E-9347-915E-E738FCCFD0CB}"/>
              </a:ext>
            </a:extLst>
          </p:cNvPr>
          <p:cNvGrpSpPr/>
          <p:nvPr/>
        </p:nvGrpSpPr>
        <p:grpSpPr>
          <a:xfrm>
            <a:off x="98362" y="3249535"/>
            <a:ext cx="2160000" cy="1644270"/>
            <a:chOff x="633413" y="3112066"/>
            <a:chExt cx="1438734" cy="1599423"/>
          </a:xfrm>
        </p:grpSpPr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E79B2948-5E5D-1245-9FED-D1B90DB3F48B}"/>
                </a:ext>
              </a:extLst>
            </p:cNvPr>
            <p:cNvSpPr/>
            <p:nvPr/>
          </p:nvSpPr>
          <p:spPr>
            <a:xfrm>
              <a:off x="633413" y="3112066"/>
              <a:ext cx="1438734" cy="159942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Kleingewerbe</a:t>
              </a:r>
            </a:p>
          </p:txBody>
        </p:sp>
        <p:cxnSp>
          <p:nvCxnSpPr>
            <p:cNvPr id="55" name="Gerade Verbindung 54">
              <a:extLst>
                <a:ext uri="{FF2B5EF4-FFF2-40B4-BE49-F238E27FC236}">
                  <a16:creationId xmlns:a16="http://schemas.microsoft.com/office/drawing/2014/main" id="{B78991AE-B31F-E945-B8E2-6B6CDFCD5997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56" name="Rectangle 36">
              <a:extLst>
                <a:ext uri="{FF2B5EF4-FFF2-40B4-BE49-F238E27FC236}">
                  <a16:creationId xmlns:a16="http://schemas.microsoft.com/office/drawing/2014/main" id="{60739A2D-3CEE-D94D-A9A5-8C02CDAF0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754" y="3522025"/>
              <a:ext cx="1380482" cy="888166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5000€ Gewinn (EBIT)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2 Neukunden gewinnen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>
                  <a:solidFill>
                    <a:schemeClr val="tx1"/>
                  </a:solidFill>
                </a:rPr>
                <a:t>„Echter“ Stundensatz bei 20€ netto n. Steuern</a:t>
              </a:r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EB183E29-8942-534D-8D1C-294AB9F50AFB}"/>
              </a:ext>
            </a:extLst>
          </p:cNvPr>
          <p:cNvGrpSpPr/>
          <p:nvPr/>
        </p:nvGrpSpPr>
        <p:grpSpPr>
          <a:xfrm>
            <a:off x="2394302" y="3258681"/>
            <a:ext cx="2160000" cy="1635123"/>
            <a:chOff x="633413" y="3073400"/>
            <a:chExt cx="1438734" cy="1635123"/>
          </a:xfrm>
        </p:grpSpPr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A7B6356B-8EEC-8F43-ABCE-358976074D14}"/>
                </a:ext>
              </a:extLst>
            </p:cNvPr>
            <p:cNvSpPr/>
            <p:nvPr/>
          </p:nvSpPr>
          <p:spPr>
            <a:xfrm>
              <a:off x="633413" y="3073400"/>
              <a:ext cx="1438734" cy="163512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Weitere Finanzziele</a:t>
              </a:r>
            </a:p>
          </p:txBody>
        </p:sp>
        <p:cxnSp>
          <p:nvCxnSpPr>
            <p:cNvPr id="59" name="Gerade Verbindung 58">
              <a:extLst>
                <a:ext uri="{FF2B5EF4-FFF2-40B4-BE49-F238E27FC236}">
                  <a16:creationId xmlns:a16="http://schemas.microsoft.com/office/drawing/2014/main" id="{0D1030D7-D22A-3842-AB67-80F0F6E62475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0" name="Rectangle 36">
              <a:extLst>
                <a:ext uri="{FF2B5EF4-FFF2-40B4-BE49-F238E27FC236}">
                  <a16:creationId xmlns:a16="http://schemas.microsoft.com/office/drawing/2014/main" id="{690FA499-160A-FF44-9C57-25A553871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5" y="3533900"/>
              <a:ext cx="1380482" cy="1128514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Börse: 20.000 € neue Investitionssumme  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Sparquote: Mind. 50%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b="0" dirty="0"/>
                <a:t>Vermögen: </a:t>
              </a:r>
              <a:r>
                <a:rPr lang="de-DE" sz="1400" dirty="0"/>
                <a:t>400</a:t>
              </a:r>
              <a:r>
                <a:rPr lang="de-DE" sz="1400" b="0" dirty="0"/>
                <a:t>.000€ brutto in </a:t>
              </a:r>
              <a:r>
                <a:rPr lang="de-DE" sz="1400" b="0" dirty="0" err="1"/>
                <a:t>Excelliste</a:t>
              </a:r>
              <a:endParaRPr lang="de-DE" sz="1400" b="0" dirty="0"/>
            </a:p>
          </p:txBody>
        </p: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9C7C07D2-F74A-5D48-9165-ED8BFF33DF53}"/>
              </a:ext>
            </a:extLst>
          </p:cNvPr>
          <p:cNvGrpSpPr/>
          <p:nvPr/>
        </p:nvGrpSpPr>
        <p:grpSpPr>
          <a:xfrm>
            <a:off x="4656329" y="1460452"/>
            <a:ext cx="2160000" cy="1638393"/>
            <a:chOff x="633413" y="3073400"/>
            <a:chExt cx="1438734" cy="163948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F2E2CD8B-28F1-CD49-8970-EDE6008B6FEC}"/>
                </a:ext>
              </a:extLst>
            </p:cNvPr>
            <p:cNvSpPr/>
            <p:nvPr/>
          </p:nvSpPr>
          <p:spPr>
            <a:xfrm>
              <a:off x="633413" y="3073400"/>
              <a:ext cx="1438734" cy="1639480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108000" rIns="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Gesundheit</a:t>
              </a:r>
            </a:p>
          </p:txBody>
        </p:sp>
        <p:cxnSp>
          <p:nvCxnSpPr>
            <p:cNvPr id="66" name="Gerade Verbindung 65">
              <a:extLst>
                <a:ext uri="{FF2B5EF4-FFF2-40B4-BE49-F238E27FC236}">
                  <a16:creationId xmlns:a16="http://schemas.microsoft.com/office/drawing/2014/main" id="{6951C491-167F-8A45-AB8B-1524A7761EEF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7" name="Rectangle 36">
              <a:extLst>
                <a:ext uri="{FF2B5EF4-FFF2-40B4-BE49-F238E27FC236}">
                  <a16:creationId xmlns:a16="http://schemas.microsoft.com/office/drawing/2014/main" id="{13368259-F836-BC4C-AE00-FA94D0EA6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5" y="3510150"/>
              <a:ext cx="1332401" cy="939342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200x Bewegungsziel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>
                  <a:solidFill>
                    <a:schemeClr val="tx1"/>
                  </a:solidFill>
                </a:rPr>
                <a:t>100x</a:t>
              </a:r>
              <a:r>
                <a:rPr lang="de-DE" sz="1400" dirty="0"/>
                <a:t> „Trainings“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Goldene Wandernadel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1 Monat kein Alkohol</a:t>
              </a:r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6C97C07A-9B4B-014D-9D2A-C418500812A6}"/>
              </a:ext>
            </a:extLst>
          </p:cNvPr>
          <p:cNvGrpSpPr/>
          <p:nvPr/>
        </p:nvGrpSpPr>
        <p:grpSpPr>
          <a:xfrm>
            <a:off x="6888514" y="1461751"/>
            <a:ext cx="2160000" cy="1637094"/>
            <a:chOff x="633413" y="3073400"/>
            <a:chExt cx="1406035" cy="1637094"/>
          </a:xfrm>
        </p:grpSpPr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0E07568C-F1E9-4F49-800A-D0E49D1E96CC}"/>
                </a:ext>
              </a:extLst>
            </p:cNvPr>
            <p:cNvSpPr/>
            <p:nvPr/>
          </p:nvSpPr>
          <p:spPr>
            <a:xfrm>
              <a:off x="633413" y="3073400"/>
              <a:ext cx="1406035" cy="1637094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Soziales Engagement</a:t>
              </a:r>
            </a:p>
          </p:txBody>
        </p:sp>
        <p:cxnSp>
          <p:nvCxnSpPr>
            <p:cNvPr id="70" name="Gerade Verbindung 69">
              <a:extLst>
                <a:ext uri="{FF2B5EF4-FFF2-40B4-BE49-F238E27FC236}">
                  <a16:creationId xmlns:a16="http://schemas.microsoft.com/office/drawing/2014/main" id="{3656DD04-BC85-1C42-97E3-841C9113A649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71" name="Rectangle 36">
              <a:extLst>
                <a:ext uri="{FF2B5EF4-FFF2-40B4-BE49-F238E27FC236}">
                  <a16:creationId xmlns:a16="http://schemas.microsoft.com/office/drawing/2014/main" id="{EA229B9D-C884-AB4E-AFAF-74272DBA0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5" y="3545775"/>
              <a:ext cx="1332401" cy="887422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Feuerwehr: Mind. 2 Ausbildungsdienste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1x weiteres Soz. Engagement zeigen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3C2B3429-0F41-E241-A864-E607ADE35C10}"/>
              </a:ext>
            </a:extLst>
          </p:cNvPr>
          <p:cNvGrpSpPr/>
          <p:nvPr/>
        </p:nvGrpSpPr>
        <p:grpSpPr>
          <a:xfrm>
            <a:off x="4670277" y="3258146"/>
            <a:ext cx="2160000" cy="1635661"/>
            <a:chOff x="633413" y="3073399"/>
            <a:chExt cx="1438734" cy="1635661"/>
          </a:xfrm>
        </p:grpSpPr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FF92C158-08F8-D448-B9ED-B367BEDA43A9}"/>
                </a:ext>
              </a:extLst>
            </p:cNvPr>
            <p:cNvSpPr/>
            <p:nvPr/>
          </p:nvSpPr>
          <p:spPr>
            <a:xfrm>
              <a:off x="633413" y="3073399"/>
              <a:ext cx="1438734" cy="1635661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Humankapital</a:t>
              </a:r>
            </a:p>
          </p:txBody>
        </p:sp>
        <p:cxnSp>
          <p:nvCxnSpPr>
            <p:cNvPr id="74" name="Gerade Verbindung 73">
              <a:extLst>
                <a:ext uri="{FF2B5EF4-FFF2-40B4-BE49-F238E27FC236}">
                  <a16:creationId xmlns:a16="http://schemas.microsoft.com/office/drawing/2014/main" id="{3E22512B-231D-DF42-9CA1-D69365384771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75" name="Rectangle 36">
              <a:extLst>
                <a:ext uri="{FF2B5EF4-FFF2-40B4-BE49-F238E27FC236}">
                  <a16:creationId xmlns:a16="http://schemas.microsoft.com/office/drawing/2014/main" id="{AD2742B9-D18D-CD4B-BDDC-21E509904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5" y="3533900"/>
              <a:ext cx="1344081" cy="1154162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25 Bücher lesen/ hören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>
                  <a:solidFill>
                    <a:schemeClr val="tx1"/>
                  </a:solidFill>
                </a:rPr>
                <a:t>2x Magazine aktiv und regelmäßig lesen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>
                  <a:solidFill>
                    <a:schemeClr val="tx1"/>
                  </a:solidFill>
                </a:rPr>
                <a:t>1x Zertifikat erlangen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b="0" dirty="0"/>
                <a:t>1x Person coachen</a:t>
              </a:r>
            </a:p>
          </p:txBody>
        </p: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066DBFCE-732D-344A-B307-FFED547B09BB}"/>
              </a:ext>
            </a:extLst>
          </p:cNvPr>
          <p:cNvGrpSpPr/>
          <p:nvPr/>
        </p:nvGrpSpPr>
        <p:grpSpPr>
          <a:xfrm>
            <a:off x="6902462" y="3255804"/>
            <a:ext cx="2160000" cy="1638000"/>
            <a:chOff x="633413" y="3073400"/>
            <a:chExt cx="1438734" cy="1638000"/>
          </a:xfrm>
        </p:grpSpPr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91C5BC14-BBA4-1B4C-894B-1BFD65AE5E73}"/>
                </a:ext>
              </a:extLst>
            </p:cNvPr>
            <p:cNvSpPr/>
            <p:nvPr/>
          </p:nvSpPr>
          <p:spPr>
            <a:xfrm>
              <a:off x="633413" y="3073400"/>
              <a:ext cx="1438734" cy="1638000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tIns="108000" rIns="72000" rtlCol="0" anchor="t" anchorCtr="0"/>
            <a:lstStyle/>
            <a:p>
              <a:pPr algn="ctr"/>
              <a:r>
                <a:rPr lang="de-DE" sz="16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Urlaub &amp; Sonstiges</a:t>
              </a:r>
            </a:p>
          </p:txBody>
        </p:sp>
        <p:cxnSp>
          <p:nvCxnSpPr>
            <p:cNvPr id="78" name="Gerade Verbindung 77">
              <a:extLst>
                <a:ext uri="{FF2B5EF4-FFF2-40B4-BE49-F238E27FC236}">
                  <a16:creationId xmlns:a16="http://schemas.microsoft.com/office/drawing/2014/main" id="{DEA40A9C-37B5-1B45-A09B-ABC6DA768E05}"/>
                </a:ext>
              </a:extLst>
            </p:cNvPr>
            <p:cNvCxnSpPr/>
            <p:nvPr/>
          </p:nvCxnSpPr>
          <p:spPr>
            <a:xfrm>
              <a:off x="681494" y="3479800"/>
              <a:ext cx="1342572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79" name="Rectangle 36">
              <a:extLst>
                <a:ext uri="{FF2B5EF4-FFF2-40B4-BE49-F238E27FC236}">
                  <a16:creationId xmlns:a16="http://schemas.microsoft.com/office/drawing/2014/main" id="{045775AD-7AD8-2749-AB8E-5AC13BF15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6" y="3522025"/>
              <a:ext cx="1332401" cy="1154162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1x Wanderurlaub (5 T.)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4x Kurztrips/ Auszeiten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dirty="0"/>
                <a:t>2x „große“ Urlaube</a:t>
              </a:r>
            </a:p>
            <a:p>
              <a:pPr marL="173038" lvl="1" indent="-171450">
                <a:spcBef>
                  <a:spcPts val="200"/>
                </a:spcBef>
                <a:buClr>
                  <a:schemeClr val="accent6"/>
                </a:buClr>
                <a:buFont typeface="Arial" pitchFamily="34" charset="0"/>
                <a:buChar char="•"/>
              </a:pPr>
              <a:r>
                <a:rPr lang="de-DE" sz="1400" b="0" dirty="0"/>
                <a:t>„</a:t>
              </a:r>
              <a:r>
                <a:rPr lang="de-DE" sz="1400" b="0" dirty="0" err="1"/>
                <a:t>Bucket</a:t>
              </a:r>
              <a:r>
                <a:rPr lang="de-DE" sz="1400" b="0" dirty="0"/>
                <a:t>-List“ mit 20 Themen befüllt</a:t>
              </a:r>
            </a:p>
          </p:txBody>
        </p:sp>
      </p:grpSp>
      <p:sp>
        <p:nvSpPr>
          <p:cNvPr id="93" name="Rechteck 92">
            <a:extLst>
              <a:ext uri="{FF2B5EF4-FFF2-40B4-BE49-F238E27FC236}">
                <a16:creationId xmlns:a16="http://schemas.microsoft.com/office/drawing/2014/main" id="{0D71E975-4BA5-8E43-A1CF-E835A9E9CE51}"/>
              </a:ext>
            </a:extLst>
          </p:cNvPr>
          <p:cNvSpPr/>
          <p:nvPr/>
        </p:nvSpPr>
        <p:spPr>
          <a:xfrm>
            <a:off x="0" y="472398"/>
            <a:ext cx="4516724" cy="67421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spcBef>
                <a:spcPts val="200"/>
              </a:spcBef>
            </a:pPr>
            <a:r>
              <a:rPr lang="de-DE" sz="2800" b="1" dirty="0">
                <a:solidFill>
                  <a:schemeClr val="accent6"/>
                </a:solidFill>
              </a:rPr>
              <a:t>Business Ziele 2021 </a:t>
            </a:r>
          </a:p>
        </p:txBody>
      </p:sp>
      <p:cxnSp>
        <p:nvCxnSpPr>
          <p:cNvPr id="94" name="Gerader Verbinder 147">
            <a:extLst>
              <a:ext uri="{FF2B5EF4-FFF2-40B4-BE49-F238E27FC236}">
                <a16:creationId xmlns:a16="http://schemas.microsoft.com/office/drawing/2014/main" id="{CF381059-B66A-224B-BE99-FFB63E154711}"/>
              </a:ext>
            </a:extLst>
          </p:cNvPr>
          <p:cNvCxnSpPr>
            <a:cxnSpLocks/>
          </p:cNvCxnSpPr>
          <p:nvPr/>
        </p:nvCxnSpPr>
        <p:spPr>
          <a:xfrm>
            <a:off x="146223" y="1221793"/>
            <a:ext cx="4408079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75E965D3-C48E-C547-ABD6-47DA0AA59D10}"/>
              </a:ext>
            </a:extLst>
          </p:cNvPr>
          <p:cNvSpPr/>
          <p:nvPr/>
        </p:nvSpPr>
        <p:spPr>
          <a:xfrm>
            <a:off x="4438602" y="472398"/>
            <a:ext cx="4638979" cy="67421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spcBef>
                <a:spcPts val="200"/>
              </a:spcBef>
            </a:pPr>
            <a:r>
              <a:rPr lang="de-DE" sz="2800" b="1" dirty="0">
                <a:solidFill>
                  <a:schemeClr val="accent6"/>
                </a:solidFill>
              </a:rPr>
              <a:t>Private Ziele 2021 </a:t>
            </a:r>
          </a:p>
        </p:txBody>
      </p:sp>
      <p:cxnSp>
        <p:nvCxnSpPr>
          <p:cNvPr id="62" name="Gerader Verbinder 147">
            <a:extLst>
              <a:ext uri="{FF2B5EF4-FFF2-40B4-BE49-F238E27FC236}">
                <a16:creationId xmlns:a16="http://schemas.microsoft.com/office/drawing/2014/main" id="{91BF242F-A30A-AA4D-BA28-031CEF132CA0}"/>
              </a:ext>
            </a:extLst>
          </p:cNvPr>
          <p:cNvCxnSpPr>
            <a:cxnSpLocks/>
          </p:cNvCxnSpPr>
          <p:nvPr/>
        </p:nvCxnSpPr>
        <p:spPr>
          <a:xfrm>
            <a:off x="4656329" y="1221793"/>
            <a:ext cx="4408079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90BC4684-5270-B141-BBAF-201E45184154}"/>
              </a:ext>
            </a:extLst>
          </p:cNvPr>
          <p:cNvSpPr/>
          <p:nvPr/>
        </p:nvSpPr>
        <p:spPr>
          <a:xfrm>
            <a:off x="113239" y="5351516"/>
            <a:ext cx="8935275" cy="468802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500" b="1" dirty="0">
                <a:solidFill>
                  <a:schemeClr val="accent6"/>
                </a:solidFill>
              </a:rPr>
              <a:t>Ziel mit 40: </a:t>
            </a:r>
            <a:r>
              <a:rPr lang="de-DE" sz="1500" dirty="0">
                <a:solidFill>
                  <a:schemeClr val="accent6"/>
                </a:solidFill>
              </a:rPr>
              <a:t>1.000.000 € Bruttovermögen • 2.000 € passives Einkommen </a:t>
            </a:r>
            <a:r>
              <a:rPr lang="de-DE" sz="1500">
                <a:solidFill>
                  <a:schemeClr val="accent6"/>
                </a:solidFill>
              </a:rPr>
              <a:t>• X: </a:t>
            </a:r>
            <a:r>
              <a:rPr lang="de-DE" sz="1500" dirty="0">
                <a:solidFill>
                  <a:schemeClr val="accent6"/>
                </a:solidFill>
              </a:rPr>
              <a:t>2 Kinder &amp; Eigenheim </a:t>
            </a:r>
          </a:p>
        </p:txBody>
      </p:sp>
    </p:spTree>
    <p:extLst>
      <p:ext uri="{BB962C8B-B14F-4D97-AF65-F5344CB8AC3E}">
        <p14:creationId xmlns:p14="http://schemas.microsoft.com/office/powerpoint/2010/main" val="141779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autenraster 16x9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528_TF03031015" id="{F52E478C-C6C3-47FC-AC52-3AA1BFB9B5E7}" vid="{B6A15A0E-9597-48A3-BCD0-2AA4F491C9C2}"/>
    </a:ext>
  </a:extLst>
</a:theme>
</file>

<file path=ppt/theme/theme2.xml><?xml version="1.0" encoding="utf-8"?>
<a:theme xmlns:a="http://schemas.openxmlformats.org/drawingml/2006/main" name="Office-Design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Rautenraster 16x9</Template>
  <TotalTime>0</TotalTime>
  <Words>180</Words>
  <Application>Microsoft Macintosh PowerPoint</Application>
  <PresentationFormat>Bildschirmpräsentation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Rautenraster 16x9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Titellayout</dc:title>
  <dc:subject/>
  <dc:creator>Sebastian</dc:creator>
  <cp:keywords/>
  <dc:description/>
  <cp:lastModifiedBy>Sebastian Eggers</cp:lastModifiedBy>
  <cp:revision>149</cp:revision>
  <cp:lastPrinted>2021-01-26T11:51:00Z</cp:lastPrinted>
  <dcterms:created xsi:type="dcterms:W3CDTF">2018-09-15T18:06:55Z</dcterms:created>
  <dcterms:modified xsi:type="dcterms:W3CDTF">2021-02-19T11:02:36Z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